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  <p:sldId id="261" r:id="rId7"/>
    <p:sldId id="257" r:id="rId8"/>
    <p:sldId id="259" r:id="rId9"/>
    <p:sldId id="258" r:id="rId10"/>
    <p:sldId id="260" r:id="rId11"/>
    <p:sldId id="262" r:id="rId12"/>
    <p:sldId id="264" r:id="rId13"/>
    <p:sldId id="263" r:id="rId14"/>
    <p:sldId id="265" r:id="rId15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04800" y="4953000"/>
            <a:ext cx="8686800" cy="94773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10250"/>
            <a:ext cx="8686800" cy="8953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98D296-3A29-4A4A-969C-1CE234CA6D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213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3D9A5-3F78-415E-BA4D-413540CAFF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011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8C311-8512-4EBE-8CAD-2708B84369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29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593850"/>
            <a:ext cx="3462338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3538" y="1593850"/>
            <a:ext cx="3462337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0ADA4-31DF-441E-A1DB-B5540BD6A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37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592C2-1A20-474F-ADC4-C10365A3F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61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98D75-F930-4335-AC3B-A41E0D35A5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17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78791-D9B8-4E6C-9143-661659D40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379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B3A80-4F84-4E85-A962-83595DFFE1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34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E3DF3-4BEA-49DA-9EED-3A1DB56671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0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032B9-DFAD-4578-8AC4-A9AD5EAF1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15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37400" y="188913"/>
            <a:ext cx="1768475" cy="6480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88913"/>
            <a:ext cx="5156200" cy="6480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3448B-0788-4D31-B8F6-2BA21AA78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58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88913"/>
            <a:ext cx="70770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828800" y="1593850"/>
            <a:ext cx="7077075" cy="507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8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9F04445-0340-4825-9DB7-5D4447F79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990600"/>
            <a:ext cx="4876800" cy="1905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Change-Positive Culture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5029200"/>
            <a:ext cx="8839200" cy="1219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BUS224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Unit Four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Corporate Culture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Idealized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What the company would like to believe about itself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Real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What employees actually do when the boss is away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Most companies are a mix of the two! </a:t>
            </a:r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C:\Documents and Settings\GKastin\Local Settings\Temporary Internet Files\Content.IE5\L5XAZDR1\MCj04375330000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47800"/>
            <a:ext cx="472440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Strategic Plan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Vision statement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Mission statement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Guiding principles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Broad strategic goals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Vision Statement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Easily understood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Brief, clear, comprehensive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Challenging, yet attainable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Lofty, yet tangible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Capable of stirring excitement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Not concerned with numbers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Sets “tone” for employees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Vision Statement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Guiding force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What a company aspires to be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All resources and processes support the vision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>
                <a:solidFill>
                  <a:srgbClr val="FFFFFF"/>
                </a:solidFill>
              </a:rPr>
              <a:t>Example: XYZ Company is a change-positive company that will be recognized by customers as the premier software company in the medical records market.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Mission Statement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Describes who the company is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Describes what the company does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Describes where the company is going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Describes relationship with customers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Mission Statement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Brief but comprehensive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Usually one paragraph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Simple, easy to understand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Descriptive</a:t>
            </a:r>
          </a:p>
          <a:p>
            <a:pPr eaLnBrk="1" hangingPunct="1"/>
            <a:endParaRPr lang="en-US" altLang="en-US" sz="2800" smtClean="0"/>
          </a:p>
          <a:p>
            <a:pPr eaLnBrk="1" hangingPunct="1">
              <a:buFontTx/>
              <a:buNone/>
            </a:pPr>
            <a:r>
              <a:rPr lang="en-US" altLang="en-US" sz="2800" smtClean="0">
                <a:solidFill>
                  <a:srgbClr val="FFFFFF"/>
                </a:solidFill>
              </a:rPr>
              <a:t>Example: XYZ Company is a domestic technology firm dedicated to providing customers with the highest quality computer software and support services in the region. 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Guiding Principles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Written statements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Express company’s core beliefs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Express company’s corporate values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>
                <a:solidFill>
                  <a:srgbClr val="FFFFFF"/>
                </a:solidFill>
              </a:rPr>
              <a:t>Example: XYZ company will uphold the highest ethical standards in all of its operations</a:t>
            </a:r>
            <a:r>
              <a:rPr lang="en-US" altLang="en-US" smtClean="0"/>
              <a:t>. 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Broad Strategic Goals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Directly tied to mission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Written in measureable terms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Target goals!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smtClean="0">
                <a:solidFill>
                  <a:srgbClr val="FFFFFF"/>
                </a:solidFill>
              </a:rPr>
              <a:t>Focus on desired outcomes</a:t>
            </a:r>
          </a:p>
          <a:p>
            <a:pPr eaLnBrk="1" hangingPunct="1"/>
            <a:endParaRPr lang="en-US" altLang="en-US" sz="2800" smtClean="0"/>
          </a:p>
          <a:p>
            <a:pPr eaLnBrk="1" hangingPunct="1">
              <a:buFontTx/>
              <a:buNone/>
            </a:pPr>
            <a:r>
              <a:rPr lang="en-US" altLang="en-US" sz="2800" smtClean="0">
                <a:solidFill>
                  <a:srgbClr val="FFFFFF"/>
                </a:solidFill>
              </a:rPr>
              <a:t>Example: </a:t>
            </a:r>
          </a:p>
          <a:p>
            <a:pPr eaLnBrk="1" hangingPunct="1">
              <a:buFontTx/>
              <a:buNone/>
            </a:pPr>
            <a:r>
              <a:rPr lang="en-US" altLang="en-US" sz="2800" smtClean="0">
                <a:solidFill>
                  <a:srgbClr val="FFFFFF"/>
                </a:solidFill>
              </a:rPr>
              <a:t>	XYZ Company will adapt quickly and effectively to rapidly changing market conditions. 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Change-Positive Behaviors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Model behavior through example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Expect behavior from all employees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Monitor behavior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Evaluate behavior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mtClean="0">
                <a:solidFill>
                  <a:srgbClr val="FFFFFF"/>
                </a:solidFill>
              </a:rPr>
              <a:t>Reinforce/reward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01140842">
  <a:themeElements>
    <a:clrScheme name="Default Design 1">
      <a:dk1>
        <a:srgbClr val="080808"/>
      </a:dk1>
      <a:lt1>
        <a:srgbClr val="74C8E6"/>
      </a:lt1>
      <a:dk2>
        <a:srgbClr val="000000"/>
      </a:dk2>
      <a:lt2>
        <a:srgbClr val="080808"/>
      </a:lt2>
      <a:accent1>
        <a:srgbClr val="68A2B6"/>
      </a:accent1>
      <a:accent2>
        <a:srgbClr val="4192BF"/>
      </a:accent2>
      <a:accent3>
        <a:srgbClr val="BCE0F0"/>
      </a:accent3>
      <a:accent4>
        <a:srgbClr val="060606"/>
      </a:accent4>
      <a:accent5>
        <a:srgbClr val="B9CED7"/>
      </a:accent5>
      <a:accent6>
        <a:srgbClr val="3A84AD"/>
      </a:accent6>
      <a:hlink>
        <a:srgbClr val="3963AF"/>
      </a:hlink>
      <a:folHlink>
        <a:srgbClr val="000066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80808"/>
        </a:dk1>
        <a:lt1>
          <a:srgbClr val="74C8E6"/>
        </a:lt1>
        <a:dk2>
          <a:srgbClr val="000000"/>
        </a:dk2>
        <a:lt2>
          <a:srgbClr val="080808"/>
        </a:lt2>
        <a:accent1>
          <a:srgbClr val="68A2B6"/>
        </a:accent1>
        <a:accent2>
          <a:srgbClr val="4192BF"/>
        </a:accent2>
        <a:accent3>
          <a:srgbClr val="BCE0F0"/>
        </a:accent3>
        <a:accent4>
          <a:srgbClr val="060606"/>
        </a:accent4>
        <a:accent5>
          <a:srgbClr val="B9CED7"/>
        </a:accent5>
        <a:accent6>
          <a:srgbClr val="3A84AD"/>
        </a:accent6>
        <a:hlink>
          <a:srgbClr val="3963AF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50EF040190AE49B06A65CCA4ABE2A5" ma:contentTypeVersion="0" ma:contentTypeDescription="Create a new document." ma:contentTypeScope="" ma:versionID="adec101e567db39771a3223dea26f1f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22E500-2423-4EE5-BF2A-5027CDAFA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021FB3A-71D6-4AF3-B49A-44A4156E84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0A702BFF-DB92-4B2D-8DF4-A81000FCBDD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5B71B9B-51C0-4C39-8D55-A5E9434D672F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01140842</Template>
  <TotalTime>64</TotalTime>
  <Words>247</Words>
  <Application>Microsoft Office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Tahoma</vt:lpstr>
      <vt:lpstr>Wingdings</vt:lpstr>
      <vt:lpstr>Calibri</vt:lpstr>
      <vt:lpstr>01140842</vt:lpstr>
      <vt:lpstr>Change-Positive Culture</vt:lpstr>
      <vt:lpstr>Corporate Culture</vt:lpstr>
      <vt:lpstr>Strategic Plan</vt:lpstr>
      <vt:lpstr>Vision Statement</vt:lpstr>
      <vt:lpstr>Vision Statement</vt:lpstr>
      <vt:lpstr>Mission Statement</vt:lpstr>
      <vt:lpstr>Mission Statement</vt:lpstr>
      <vt:lpstr>Guiding Principles</vt:lpstr>
      <vt:lpstr>Broad Strategic Goals</vt:lpstr>
      <vt:lpstr>Change-Positive Behaviors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</dc:creator>
  <cp:lastModifiedBy>Kastin, Galina</cp:lastModifiedBy>
  <cp:revision>6</cp:revision>
  <cp:lastPrinted>1601-01-01T00:00:00Z</cp:lastPrinted>
  <dcterms:created xsi:type="dcterms:W3CDTF">2008-09-15T18:21:42Z</dcterms:created>
  <dcterms:modified xsi:type="dcterms:W3CDTF">2018-09-26T17:27:27Z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Target Audiences">
    <vt:lpwstr/>
  </property>
  <property fmtid="{D5CDD505-2E9C-101B-9397-08002B2CF9AE}" pid="4" name="ContentType">
    <vt:lpwstr>Document</vt:lpwstr>
  </property>
  <property fmtid="{D5CDD505-2E9C-101B-9397-08002B2CF9AE}" pid="5" name="ArticulateGUID">
    <vt:lpwstr>2A7380B3-81C7-4AFC-ADDA-F84D2A478579</vt:lpwstr>
  </property>
  <property fmtid="{D5CDD505-2E9C-101B-9397-08002B2CF9AE}" pid="6" name="ArticulatePath">
    <vt:lpwstr>BUS224_U4_4_2 Media Presentation_Change_Positive_Culture</vt:lpwstr>
  </property>
</Properties>
</file>